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229" r:id="rId4"/>
  </p:sldMasterIdLst>
  <p:notesMasterIdLst>
    <p:notesMasterId r:id="rId20"/>
  </p:notesMasterIdLst>
  <p:handoutMasterIdLst>
    <p:handoutMasterId r:id="rId21"/>
  </p:handoutMasterIdLst>
  <p:sldIdLst>
    <p:sldId id="1368" r:id="rId5"/>
    <p:sldId id="1484" r:id="rId6"/>
    <p:sldId id="1379" r:id="rId7"/>
    <p:sldId id="1553" r:id="rId8"/>
    <p:sldId id="1575" r:id="rId9"/>
    <p:sldId id="1424" r:id="rId10"/>
    <p:sldId id="1563" r:id="rId11"/>
    <p:sldId id="1577" r:id="rId12"/>
    <p:sldId id="1576" r:id="rId13"/>
    <p:sldId id="1557" r:id="rId14"/>
    <p:sldId id="1558" r:id="rId15"/>
    <p:sldId id="1364" r:id="rId16"/>
    <p:sldId id="1572" r:id="rId17"/>
    <p:sldId id="1430" r:id="rId18"/>
    <p:sldId id="1540" r:id="rId19"/>
  </p:sldIdLst>
  <p:sldSz cx="14630400" cy="8229600"/>
  <p:notesSz cx="6858000" cy="9144000"/>
  <p:embeddedFontLst>
    <p:embeddedFont>
      <p:font typeface="Amazon Ember" panose="020B0604020202020204" charset="0"/>
      <p:regular r:id="rId22"/>
      <p:bold r:id="rId23"/>
      <p:italic r:id="rId24"/>
      <p:boldItalic r:id="rId25"/>
    </p:embeddedFont>
    <p:embeddedFont>
      <p:font typeface="Amazon Ember Heavy" panose="020B0604020202020204" charset="0"/>
      <p:bold r:id="rId26"/>
      <p:boldItalic r:id="rId27"/>
    </p:embeddedFont>
    <p:embeddedFont>
      <p:font typeface="Amazon Ember Light" panose="020B0604020202020204" charset="0"/>
      <p:regular r:id="rId28"/>
      <p:italic r:id="rId29"/>
    </p:embeddedFont>
  </p:embeddedFontLst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WS RE:INVENT Template Dark" id="{D5BB76F4-83CF-43C2-B768-FA13CADF33A0}">
          <p14:sldIdLst>
            <p14:sldId id="1368"/>
            <p14:sldId id="1484"/>
            <p14:sldId id="1379"/>
            <p14:sldId id="1553"/>
            <p14:sldId id="1575"/>
            <p14:sldId id="1424"/>
            <p14:sldId id="1563"/>
            <p14:sldId id="1577"/>
            <p14:sldId id="1576"/>
            <p14:sldId id="1557"/>
            <p14:sldId id="1558"/>
            <p14:sldId id="1364"/>
            <p14:sldId id="1572"/>
            <p14:sldId id="1430"/>
            <p14:sldId id="1540"/>
          </p14:sldIdLst>
        </p14:section>
        <p14:section name="Resources" id="{65AC3BE7-6478-4C7D-B77A-7E72FF3AB1C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616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Alyssa Jones" initials="AJ [2]" lastIdx="17" clrIdx="7">
    <p:extLst>
      <p:ext uri="{19B8F6BF-5375-455C-9EA6-DF929625EA0E}">
        <p15:presenceInfo xmlns:p15="http://schemas.microsoft.com/office/powerpoint/2012/main" userId="S-1-5-21-383413107-1061881802-891584314-12453" providerId="AD"/>
      </p:ext>
    </p:extLst>
  </p:cmAuthor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  <p:cmAuthor id="5" name="Mitchell Derrey" initials="MD [2]" lastIdx="8" clrIdx="5">
    <p:extLst>
      <p:ext uri="{19B8F6BF-5375-455C-9EA6-DF929625EA0E}">
        <p15:presenceInfo xmlns:p15="http://schemas.microsoft.com/office/powerpoint/2012/main" userId="S::mitchell@silverfoxprod.com::ba2ee660-27ce-40d7-8b8d-1c0a464223e1" providerId="AD"/>
      </p:ext>
    </p:extLst>
  </p:cmAuthor>
  <p:cmAuthor id="6" name="Alyssa Jones" initials="AJ" lastIdx="14" clrIdx="6">
    <p:extLst>
      <p:ext uri="{19B8F6BF-5375-455C-9EA6-DF929625EA0E}">
        <p15:presenceInfo xmlns:p15="http://schemas.microsoft.com/office/powerpoint/2012/main" userId="S::alyssa@silverfoxprod.com::503817f1-4975-4c1d-8322-aa1c0118f0e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7FFF"/>
    <a:srgbClr val="FFFFFF"/>
    <a:srgbClr val="002B47"/>
    <a:srgbClr val="004673"/>
    <a:srgbClr val="C57E2E"/>
    <a:srgbClr val="0090D0"/>
    <a:srgbClr val="000000"/>
    <a:srgbClr val="150454"/>
    <a:srgbClr val="00A8F9"/>
    <a:srgbClr val="001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8205BF-E4AA-4576-A381-790BC734D68A}" v="330" dt="2019-10-19T04:06:33.410"/>
    <p1510:client id="{0E5F96F2-3212-42E0-99DE-CE139E6549D5}" v="70" dt="2019-12-03T19:06:12.419"/>
    <p1510:client id="{229AE752-3DE8-4A65-BC20-3CF84BC0E422}" v="374" dt="2019-10-13T10:04:57.648"/>
    <p1510:client id="{23A0CF51-EA9D-4E0C-AD06-AEA3B6CBDAD3}" v="1159" dt="2019-12-02T05:57:04.100"/>
    <p1510:client id="{250AE556-E054-42B8-972F-C79AE79FA46C}" v="156" dt="2019-12-01T01:41:28.814"/>
    <p1510:client id="{290F0447-24DF-4319-B287-BF5AC697B338}" v="6" dt="2019-10-12T19:15:08.833"/>
    <p1510:client id="{438D05C8-B284-4A98-98B6-22D2DC13A490}" v="318" dt="2019-10-18T01:42:01.617"/>
    <p1510:client id="{545D898B-1073-49DB-8B4E-84D412DC3CF6}" v="1130" dt="2019-10-15T00:13:42.444"/>
    <p1510:client id="{55D03EB2-AB11-4DFD-B259-CA1DC1AEDF96}" v="102" dt="2019-10-16T16:06:07.797"/>
    <p1510:client id="{5703B97F-DFB4-4429-9DAD-79CA99AC383A}" v="137" dt="2019-10-16T17:42:48.207"/>
    <p1510:client id="{6CE4CAA6-9AA2-4354-B632-70024058FCBE}" v="1" dt="2019-10-16T18:29:20.704"/>
    <p1510:client id="{7363EC3D-F54E-4B47-92D2-CBDC1CC4531F}" v="16" dt="2019-10-18T22:36:03.361"/>
    <p1510:client id="{8F4414CB-72BD-4D66-B8E3-97BF8BE98EE2}" v="183" dt="2019-12-01T09:28:18.261"/>
    <p1510:client id="{9A14714C-D31F-4ACC-B595-6E2DE9162F62}" v="197" dt="2019-10-13T01:14:09.811"/>
    <p1510:client id="{9AF67BD1-F6C7-49C7-96FD-3F6FB317F710}" v="544" dt="2019-10-12T07:03:49.531"/>
    <p1510:client id="{9E5C3D35-D64F-457F-BC17-CF8498843B7C}" v="97" dt="2019-12-01T01:24:52.504"/>
    <p1510:client id="{A9D90527-3EB6-4E28-A40D-A0E645472D1A}" v="294" dt="2019-10-12T18:48:30.143"/>
    <p1510:client id="{C5B07D30-438F-4209-A1C7-9D9E45FBB06B}" v="1143" dt="2019-10-12T23:35:34.1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616"/>
        <p:guide pos="4608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AWS SKO Event 2019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943C0-3328-46BC-B6E8-08BA16C1B832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12/3/2019 11:05 AM</a:t>
            </a:fld>
            <a:endParaRPr lang="en-US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/>
              <a:t>AWS SKO Event 2019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E4738081-ED31-43D5-BFC3-EF4925DA9A61}" type="datetime8">
              <a:rPr lang="en-US" smtClean="0"/>
              <a:t>12/3/2019 11:05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indent="0" algn="l" defTabSz="1097212" rtl="0" eaLnBrk="1" latinLnBrk="0" hangingPunct="1">
      <a:lnSpc>
        <a:spcPct val="90000"/>
      </a:lnSpc>
      <a:spcAft>
        <a:spcPts val="400"/>
      </a:spcAft>
      <a:buFont typeface="Arial" panose="020B0604020202020204" pitchFamily="34" charset="0"/>
      <a:buNone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AWS SKO Event 2019</a:t>
            </a:r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F198ED9-E5E0-43F5-8949-0748E677E052}" type="datetime8">
              <a:rPr lang="en-US" smtClean="0"/>
              <a:t>12/3/2019 11:05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37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42F96DF-134D-4F6A-BFA6-E032E504EEEB}" type="datetime8">
              <a:rPr lang="en-US" smtClean="0"/>
              <a:t>12/3/2019 11:05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60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BA5193D-8E87-4E93-A3A0-B46BB344653B}" type="datetime8">
              <a:rPr lang="en-US" smtClean="0"/>
              <a:t>12/3/2019 11:05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11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BA5193D-8E87-4E93-A3A0-B46BB344653B}" type="datetime8">
              <a:rPr lang="en-US" smtClean="0"/>
              <a:t>12/3/2019 11:05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01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7AAAA1-1A80-4040-A623-D11FCEDD68F1}" type="datetime8">
              <a:rPr lang="en-US" smtClean="0"/>
              <a:t>12/3/2019 11:05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61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42F96DF-134D-4F6A-BFA6-E032E504EEEB}" type="datetime8">
              <a:rPr lang="en-US" smtClean="0"/>
              <a:t>12/3/2019 11:05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7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BA5193D-8E87-4E93-A3A0-B46BB344653B}" type="datetime8">
              <a:rPr lang="en-US" smtClean="0"/>
              <a:t>12/3/2019 11:05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15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12/3/2019 11:05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97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42F96DF-134D-4F6A-BFA6-E032E504EEEB}" type="datetime8">
              <a:rPr lang="en-US" smtClean="0"/>
              <a:t>12/3/2019 11:05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28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BA5193D-8E87-4E93-A3A0-B46BB344653B}" type="datetime8">
              <a:rPr lang="en-US" smtClean="0"/>
              <a:t>12/3/2019 11:05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79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42F96DF-134D-4F6A-BFA6-E032E504EEEB}" type="datetime8">
              <a:rPr lang="en-US" smtClean="0"/>
              <a:t>12/3/2019 11:05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0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BA5193D-8E87-4E93-A3A0-B46BB344653B}" type="datetime8">
              <a:rPr lang="en-US" smtClean="0"/>
              <a:t>12/3/2019 11:05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38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6C06421-7E94-4A14-9F77-C566D7523B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7" t="368" r="367" b="368"/>
          <a:stretch/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6BF84AE-A090-47BB-827B-623089D88EFB}"/>
              </a:ext>
            </a:extLst>
          </p:cNvPr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77E3AF4C-0B95-4CC2-9AEF-E7CFFF8A2F9F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4630400" cy="822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9D35F07-9C72-45F5-A028-5641348806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3703" y="3307322"/>
            <a:ext cx="5855007" cy="14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3088" y="1427011"/>
            <a:ext cx="14017752" cy="5716067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85784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5381842" y="7539582"/>
            <a:ext cx="5752323" cy="33809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347412"/>
            <a:ext cx="6260590" cy="161854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67560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/>
            </a:lvl1pPr>
            <a:lvl2pPr>
              <a:spcAft>
                <a:spcPts val="800"/>
              </a:spcAft>
              <a:defRPr/>
            </a:lvl2pPr>
            <a:lvl3pPr>
              <a:spcAft>
                <a:spcPts val="800"/>
              </a:spcAft>
              <a:defRPr/>
            </a:lvl3pPr>
            <a:lvl4pPr>
              <a:spcAft>
                <a:spcPts val="800"/>
              </a:spcAft>
              <a:defRPr/>
            </a:lvl4pPr>
            <a:lvl5pPr>
              <a:spcAft>
                <a:spcPts val="8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black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79766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3800868"/>
            <a:ext cx="14630400" cy="627864"/>
          </a:xfrm>
        </p:spPr>
        <p:txBody>
          <a:bodyPr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539475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A98025-C544-4CFF-82D6-BCE0602692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58" t="458" r="21388" b="2138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0721108-6E69-4056-855D-158EB29E3B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/>
              <a:t>Section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5E8654C8-1770-4DF6-8C26-F6FD094A33E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2542CA9-E9D7-423E-AAAA-95F2700C6C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CC11C9-747B-4068-A129-98C38D2406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5506A9EF-5A7F-4C45-A661-3EC0CC81B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49" t="549" r="549" b="549"/>
          <a:stretch/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DA83261-5476-4C08-8B47-87A7A736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2675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F69FC53F-AC46-443F-BDC1-82CA9848CBE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D3D3D50-83BC-4882-A923-65B99D57A4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43DC05-2168-4ADB-AFA3-E92BEE455F8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ainbow in the background&#10;&#10;Description automatically generated">
            <a:extLst>
              <a:ext uri="{FF2B5EF4-FFF2-40B4-BE49-F238E27FC236}">
                <a16:creationId xmlns:a16="http://schemas.microsoft.com/office/drawing/2014/main" id="{BBB0ADD0-0C6D-4AFD-B2AD-043C3B3911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0" t="640" r="640" b="640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F7726A5-4725-4B31-B365-B823DDDF52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84558446-36A0-4819-A665-2B6D8CE8046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AE7D8DF-9A15-4127-AE8E-F8EF17DD60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8DB53-8BD1-4B05-96AE-E7204A4DF3D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345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4155" y="1809750"/>
            <a:ext cx="13982395" cy="4665893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Edit var pd = require('pretty-data').pd;</a:t>
            </a:r>
          </a:p>
          <a:p>
            <a:pPr lvl="0"/>
            <a:r>
              <a:rPr lang="en-US"/>
              <a:t>var </a:t>
            </a:r>
            <a:r>
              <a:rPr lang="en-US" err="1"/>
              <a:t>xml_pp</a:t>
            </a:r>
            <a:r>
              <a:rPr lang="en-US"/>
              <a:t> = pd.xml(data);</a:t>
            </a:r>
          </a:p>
          <a:p>
            <a:pPr lvl="0"/>
            <a:r>
              <a:rPr lang="en-US"/>
              <a:t>var </a:t>
            </a:r>
            <a:r>
              <a:rPr lang="en-US" err="1"/>
              <a:t>xml_min</a:t>
            </a:r>
            <a:r>
              <a:rPr lang="en-US"/>
              <a:t> = </a:t>
            </a:r>
            <a:r>
              <a:rPr lang="en-US" err="1"/>
              <a:t>pd.xmlmin</a:t>
            </a:r>
            <a:r>
              <a:rPr lang="en-US"/>
              <a:t>(data [,true]);</a:t>
            </a:r>
          </a:p>
          <a:p>
            <a:pPr lvl="0"/>
            <a:r>
              <a:rPr lang="en-US"/>
              <a:t>var </a:t>
            </a:r>
            <a:r>
              <a:rPr lang="en-US" err="1"/>
              <a:t>json_pp</a:t>
            </a:r>
            <a:r>
              <a:rPr lang="en-US"/>
              <a:t> = </a:t>
            </a:r>
            <a:r>
              <a:rPr lang="en-US" err="1"/>
              <a:t>pd.json</a:t>
            </a:r>
            <a:r>
              <a:rPr lang="en-US"/>
              <a:t>(data);</a:t>
            </a:r>
          </a:p>
          <a:p>
            <a:pPr lvl="0"/>
            <a:r>
              <a:rPr lang="en-US"/>
              <a:t>var </a:t>
            </a:r>
            <a:r>
              <a:rPr lang="en-US" err="1"/>
              <a:t>json_min</a:t>
            </a:r>
            <a:r>
              <a:rPr lang="en-US"/>
              <a:t> = </a:t>
            </a:r>
            <a:r>
              <a:rPr lang="en-US" err="1"/>
              <a:t>pd.jsonmin</a:t>
            </a:r>
            <a:r>
              <a:rPr lang="en-US"/>
              <a:t>(data);</a:t>
            </a:r>
          </a:p>
          <a:p>
            <a:pPr lvl="0"/>
            <a:r>
              <a:rPr lang="en-US"/>
              <a:t>var </a:t>
            </a:r>
            <a:r>
              <a:rPr lang="en-US" err="1"/>
              <a:t>css_pp</a:t>
            </a:r>
            <a:r>
              <a:rPr lang="en-US"/>
              <a:t> = pd.css(data);</a:t>
            </a:r>
          </a:p>
          <a:p>
            <a:pPr lvl="0"/>
            <a:r>
              <a:rPr lang="en-US"/>
              <a:t>var </a:t>
            </a:r>
            <a:r>
              <a:rPr lang="en-US" err="1"/>
              <a:t>css_min</a:t>
            </a:r>
            <a:r>
              <a:rPr lang="en-US"/>
              <a:t> = </a:t>
            </a:r>
            <a:r>
              <a:rPr lang="en-US" err="1"/>
              <a:t>pd.cssmin</a:t>
            </a:r>
            <a:r>
              <a:rPr lang="en-US"/>
              <a:t>(data [, true]);</a:t>
            </a:r>
          </a:p>
          <a:p>
            <a:pPr lvl="0"/>
            <a:r>
              <a:rPr lang="en-US"/>
              <a:t>var </a:t>
            </a:r>
            <a:r>
              <a:rPr lang="en-US" err="1"/>
              <a:t>sql_pp</a:t>
            </a:r>
            <a:r>
              <a:rPr lang="en-US"/>
              <a:t> = </a:t>
            </a:r>
            <a:r>
              <a:rPr lang="en-US" err="1"/>
              <a:t>pd.sql</a:t>
            </a:r>
            <a:r>
              <a:rPr lang="en-US"/>
              <a:t>(data);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63177-F9B5-41D2-A742-D770E5A38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6" cy="10795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6980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858000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Edit var pd = require('pretty-data').pd;</a:t>
            </a:r>
          </a:p>
          <a:p>
            <a:pPr lvl="0"/>
            <a:r>
              <a:rPr lang="en-US"/>
              <a:t>var </a:t>
            </a:r>
            <a:r>
              <a:rPr lang="en-US" err="1"/>
              <a:t>xml_pp</a:t>
            </a:r>
            <a:r>
              <a:rPr lang="en-US"/>
              <a:t> = pd.xml(data);</a:t>
            </a:r>
          </a:p>
          <a:p>
            <a:pPr lvl="0"/>
            <a:r>
              <a:rPr lang="en-US"/>
              <a:t>var </a:t>
            </a:r>
            <a:r>
              <a:rPr lang="en-US" err="1"/>
              <a:t>xml_min</a:t>
            </a:r>
            <a:r>
              <a:rPr lang="en-US"/>
              <a:t> = </a:t>
            </a:r>
            <a:r>
              <a:rPr lang="en-US" err="1"/>
              <a:t>pd.xmlmin</a:t>
            </a:r>
            <a:r>
              <a:rPr lang="en-US"/>
              <a:t>(data [,true]);</a:t>
            </a:r>
          </a:p>
          <a:p>
            <a:pPr lvl="0"/>
            <a:r>
              <a:rPr lang="en-US"/>
              <a:t>var </a:t>
            </a:r>
            <a:r>
              <a:rPr lang="en-US" err="1"/>
              <a:t>json_pp</a:t>
            </a:r>
            <a:r>
              <a:rPr lang="en-US"/>
              <a:t> = </a:t>
            </a:r>
            <a:r>
              <a:rPr lang="en-US" err="1"/>
              <a:t>pd.json</a:t>
            </a:r>
            <a:r>
              <a:rPr lang="en-US"/>
              <a:t>(data);</a:t>
            </a:r>
          </a:p>
          <a:p>
            <a:pPr lvl="0"/>
            <a:r>
              <a:rPr lang="en-US"/>
              <a:t>var </a:t>
            </a:r>
            <a:r>
              <a:rPr lang="en-US" err="1"/>
              <a:t>json_min</a:t>
            </a:r>
            <a:r>
              <a:rPr lang="en-US"/>
              <a:t> = </a:t>
            </a:r>
            <a:r>
              <a:rPr lang="en-US" err="1"/>
              <a:t>pd.jsonmin</a:t>
            </a:r>
            <a:r>
              <a:rPr lang="en-US"/>
              <a:t>(data);</a:t>
            </a:r>
          </a:p>
          <a:p>
            <a:pPr lvl="0"/>
            <a:r>
              <a:rPr lang="en-US"/>
              <a:t>var </a:t>
            </a:r>
            <a:r>
              <a:rPr lang="en-US" err="1"/>
              <a:t>css_pp</a:t>
            </a:r>
            <a:r>
              <a:rPr lang="en-US"/>
              <a:t> = pd.css(data);</a:t>
            </a:r>
          </a:p>
          <a:p>
            <a:pPr lvl="0"/>
            <a:r>
              <a:rPr lang="en-US"/>
              <a:t>var </a:t>
            </a:r>
            <a:r>
              <a:rPr lang="en-US" err="1"/>
              <a:t>css_min</a:t>
            </a:r>
            <a:r>
              <a:rPr lang="en-US"/>
              <a:t> = </a:t>
            </a:r>
            <a:r>
              <a:rPr lang="en-US" err="1"/>
              <a:t>pd.cssmin</a:t>
            </a:r>
            <a:r>
              <a:rPr lang="en-US"/>
              <a:t>(data [, true]);</a:t>
            </a:r>
          </a:p>
          <a:p>
            <a:pPr lvl="0"/>
            <a:r>
              <a:rPr lang="en-US"/>
              <a:t>var </a:t>
            </a:r>
            <a:r>
              <a:rPr lang="en-US" err="1"/>
              <a:t>sql_pp</a:t>
            </a:r>
            <a:r>
              <a:rPr lang="en-US"/>
              <a:t> = </a:t>
            </a:r>
            <a:r>
              <a:rPr lang="en-US" err="1"/>
              <a:t>pd.sql</a:t>
            </a:r>
            <a:r>
              <a:rPr lang="en-US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452096" y="1809750"/>
            <a:ext cx="6858000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Edit var pd = require('pretty-data').pd;</a:t>
            </a:r>
          </a:p>
          <a:p>
            <a:pPr lvl="0"/>
            <a:r>
              <a:rPr lang="en-US"/>
              <a:t>var </a:t>
            </a:r>
            <a:r>
              <a:rPr lang="en-US" err="1"/>
              <a:t>xml_pp</a:t>
            </a:r>
            <a:r>
              <a:rPr lang="en-US"/>
              <a:t> = pd.xml(data);</a:t>
            </a:r>
          </a:p>
          <a:p>
            <a:pPr lvl="0"/>
            <a:r>
              <a:rPr lang="en-US"/>
              <a:t>var </a:t>
            </a:r>
            <a:r>
              <a:rPr lang="en-US" err="1"/>
              <a:t>xml_min</a:t>
            </a:r>
            <a:r>
              <a:rPr lang="en-US"/>
              <a:t> = </a:t>
            </a:r>
            <a:r>
              <a:rPr lang="en-US" err="1"/>
              <a:t>pd.xmlmin</a:t>
            </a:r>
            <a:r>
              <a:rPr lang="en-US"/>
              <a:t>(data [,true]);</a:t>
            </a:r>
          </a:p>
          <a:p>
            <a:pPr lvl="0"/>
            <a:r>
              <a:rPr lang="en-US"/>
              <a:t>var </a:t>
            </a:r>
            <a:r>
              <a:rPr lang="en-US" err="1"/>
              <a:t>json_pp</a:t>
            </a:r>
            <a:r>
              <a:rPr lang="en-US"/>
              <a:t> = </a:t>
            </a:r>
            <a:r>
              <a:rPr lang="en-US" err="1"/>
              <a:t>pd.json</a:t>
            </a:r>
            <a:r>
              <a:rPr lang="en-US"/>
              <a:t>(data);</a:t>
            </a:r>
          </a:p>
          <a:p>
            <a:pPr lvl="0"/>
            <a:r>
              <a:rPr lang="en-US"/>
              <a:t>var </a:t>
            </a:r>
            <a:r>
              <a:rPr lang="en-US" err="1"/>
              <a:t>json_min</a:t>
            </a:r>
            <a:r>
              <a:rPr lang="en-US"/>
              <a:t> = </a:t>
            </a:r>
            <a:r>
              <a:rPr lang="en-US" err="1"/>
              <a:t>pd.jsonmin</a:t>
            </a:r>
            <a:r>
              <a:rPr lang="en-US"/>
              <a:t>(data);</a:t>
            </a:r>
          </a:p>
          <a:p>
            <a:pPr lvl="0"/>
            <a:r>
              <a:rPr lang="en-US"/>
              <a:t>var </a:t>
            </a:r>
            <a:r>
              <a:rPr lang="en-US" err="1"/>
              <a:t>css_pp</a:t>
            </a:r>
            <a:r>
              <a:rPr lang="en-US"/>
              <a:t> = pd.css(data);</a:t>
            </a:r>
          </a:p>
          <a:p>
            <a:pPr lvl="0"/>
            <a:r>
              <a:rPr lang="en-US"/>
              <a:t>var </a:t>
            </a:r>
            <a:r>
              <a:rPr lang="en-US" err="1"/>
              <a:t>css_min</a:t>
            </a:r>
            <a:r>
              <a:rPr lang="en-US"/>
              <a:t> = </a:t>
            </a:r>
            <a:r>
              <a:rPr lang="en-US" err="1"/>
              <a:t>pd.cssmin</a:t>
            </a:r>
            <a:r>
              <a:rPr lang="en-US"/>
              <a:t>(data [, true]);</a:t>
            </a:r>
          </a:p>
          <a:p>
            <a:pPr lvl="0"/>
            <a:r>
              <a:rPr lang="en-US"/>
              <a:t>var </a:t>
            </a:r>
            <a:r>
              <a:rPr lang="en-US" err="1"/>
              <a:t>sql_pp</a:t>
            </a:r>
            <a:r>
              <a:rPr lang="en-US"/>
              <a:t> = </a:t>
            </a:r>
            <a:r>
              <a:rPr lang="en-US" err="1"/>
              <a:t>pd.sql</a:t>
            </a:r>
            <a:r>
              <a:rPr lang="en-US"/>
              <a:t>(data);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9344D-70CE-4ADD-B92E-329B6F53D9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6" cy="10795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632406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A5071A96-7106-4B82-85D5-826F131023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791" t="18791" r="18791" b="1879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84F0FD-5FCF-4285-AF1C-46A66C34FEA4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30FC2A-8A88-4BBB-82D2-6C57A331C334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10FDA27-4322-4C3E-9A09-4971448011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A8F7CC-5189-46C6-945E-BC4699DBAA9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62229FC-3994-4064-8AD0-9F75021275F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6051549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E9E02-9E6B-439B-AC7A-F532507D5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4" t="19847" r="19848" b="70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597671E-0E52-49EB-9EDA-4A61696D25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088" y="2891654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6B07F55-9734-4F2D-AF1E-28F0D5389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913752"/>
            <a:ext cx="10458448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76A594D-095C-4919-88A2-D3E868BF16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2032958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err="1"/>
              <a:t>SessionID</a:t>
            </a:r>
            <a:endParaRPr lang="en-US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F4A5ED0B-2348-45FE-AA21-8C4C975D4C3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770BF54-E3D8-4402-9F9B-DAEE94A521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AAA59B-A533-4C18-9453-F5AFB683AEA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7DB87B-3082-4AFC-9402-4B8FD09F93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23850" y="5367640"/>
            <a:ext cx="10458448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F5B14970-C2E8-4A37-BFB0-515DE45B7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84" t="17698" r="30013" b="17698"/>
          <a:stretch/>
        </p:blipFill>
        <p:spPr>
          <a:xfrm>
            <a:off x="0" y="-1"/>
            <a:ext cx="14630400" cy="8229601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40F0A962-F39A-4F7C-AFB8-1D55B110F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2225992"/>
            <a:ext cx="10001250" cy="3203258"/>
          </a:xfrm>
        </p:spPr>
        <p:txBody>
          <a:bodyPr lIns="182880" tIns="146304" rIns="182880" bIns="146304"/>
          <a:lstStyle>
            <a:lvl1pPr marL="171450" indent="-171450"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 </a:t>
            </a:r>
            <a:r>
              <a:rPr lang="en-US" err="1"/>
              <a:t>consectetuer</a:t>
            </a:r>
            <a:r>
              <a:rPr lang="en-US"/>
              <a:t> adipiscing </a:t>
            </a:r>
            <a:r>
              <a:rPr lang="en-US" err="1"/>
              <a:t>elit</a:t>
            </a:r>
            <a:r>
              <a:rPr lang="en-US"/>
              <a:t>. Maecenas 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‚ </a:t>
            </a:r>
            <a:r>
              <a:rPr lang="en-US" err="1"/>
              <a:t>massa</a:t>
            </a:r>
            <a:r>
              <a:rPr lang="en-US"/>
              <a:t>.”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6FA47B6-AF7F-4583-B619-AA67D7C65C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123372" y="5640645"/>
            <a:ext cx="6201728" cy="562035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Quotation Author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D83199C5-2735-42A4-BE14-F826AB642B3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2DB318C-E278-4A7B-94FC-23D45A4EC8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9451B9-5BE3-4A0F-AA8D-62F8E5F49A2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78CCF1D-C382-4338-9CBC-EE540D3CAB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4123372" y="6202680"/>
            <a:ext cx="6201728" cy="683264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80608-56C9-4EDC-96A7-AD16C89CE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892" t="29328" r="34309" b="16874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AD6B90-3239-487B-90E2-DA3FBBFC9D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235192"/>
            <a:ext cx="6130439" cy="534928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B4B94-EB11-421A-9F05-9547D4AD928A}"/>
              </a:ext>
            </a:extLst>
          </p:cNvPr>
          <p:cNvSpPr txBox="1"/>
          <p:nvPr userDrawn="1"/>
        </p:nvSpPr>
        <p:spPr bwMode="white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>
                <a:solidFill>
                  <a:schemeClr val="tx1"/>
                </a:solidFill>
              </a:rPr>
              <a:t>Thank you!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6FD7AE97-D5ED-4255-8514-5D5D8D9AA7C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91AA3FF-AB9F-47F3-AFB2-F9CADB0930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A72327-9D6E-4E5B-9A0B-90FF1C6BE56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AF418EF-2579-444C-81E0-00BA1D3B84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850" y="4783841"/>
            <a:ext cx="6130439" cy="534928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221053401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DD688C-88E4-4590-BAD4-3ADA849AE5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4" t="19847" r="19848" b="70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7F95915-D1D2-4E88-9B8E-D63E3E42A5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088" y="2891654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31A1531-8FBF-445F-8866-846D214448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2032958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err="1"/>
              <a:t>SessionID</a:t>
            </a:r>
            <a:endParaRPr lang="en-US"/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134845F9-9F61-4A66-AC78-EA6708F9BAF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1825DA3F-11E7-4924-A6AA-8792C1BF7C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B4F4AF-B9F9-44DD-8032-C8F97415FD9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9944C5C-0686-423C-AD25-BDC211CB61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913752"/>
            <a:ext cx="5010150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1E431EA-AF81-4444-BF12-AC455A98DD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23850" y="5367640"/>
            <a:ext cx="5010150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Company Name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409E060-A600-4FC6-8319-7550123509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5775134" y="4913752"/>
            <a:ext cx="5010150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78EC8F1-696E-487F-80BF-317E4A5538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775134" y="5367640"/>
            <a:ext cx="5010150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209176542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67775C9-5EB2-4F23-84E6-8B2B579F2A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4" t="19847" r="19848" b="70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A83D118-E0F2-497E-B52C-9187339527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088" y="2891654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D86F0A-47BB-48E2-BD11-D7549B2A2A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2032958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err="1"/>
              <a:t>SessionID</a:t>
            </a:r>
            <a:endParaRPr lang="en-US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A532137D-F2FC-4AAE-87B0-5A504846A0E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389C2339-1AD9-4FCC-94EF-1721C1E983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488E0C-BB7C-4C21-A837-E415B0ED2D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C3C4F5-C09E-4675-A9E8-8B1927AEA1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913752"/>
            <a:ext cx="4302125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05ED587-3950-498B-8809-350E99ECF2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23850" y="5367640"/>
            <a:ext cx="4302125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Company Name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FCC8BDD-C466-4DE7-88BA-E166D630D4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4871787" y="4913752"/>
            <a:ext cx="4302125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1A5DCF4-0C78-4BC8-A8E1-5E731743E4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4871787" y="5367640"/>
            <a:ext cx="4302125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Company Name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F8A7F9C-EC28-40EB-9462-DA12BA09DF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9419724" y="4913752"/>
            <a:ext cx="4302125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3DBA0CC-DEF5-4A1B-A37B-E5853591B07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9419724" y="5367640"/>
            <a:ext cx="4302125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378040594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2827" cy="1079598"/>
          </a:xfrm>
        </p:spPr>
        <p:txBody>
          <a:bodyPr lIns="182880" tIns="146304" rIns="182880" bIns="146304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2827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850" y="1427015"/>
            <a:ext cx="13982827" cy="267560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/>
            </a:lvl1pPr>
            <a:lvl2pPr>
              <a:spcAft>
                <a:spcPts val="800"/>
              </a:spcAft>
              <a:defRPr/>
            </a:lvl2pPr>
            <a:lvl3pPr>
              <a:spcAft>
                <a:spcPts val="800"/>
              </a:spcAft>
              <a:defRPr/>
            </a:lvl3pPr>
            <a:lvl4pPr>
              <a:spcAft>
                <a:spcPts val="800"/>
              </a:spcAft>
              <a:defRPr/>
            </a:lvl4pPr>
            <a:lvl5pPr>
              <a:spcAft>
                <a:spcPts val="8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6140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3046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850" y="1427015"/>
            <a:ext cx="13983046" cy="267560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spcAft>
                <a:spcPts val="800"/>
              </a:spcAft>
              <a:buFont typeface="Arial" panose="020B0604020202020204" pitchFamily="34" charset="0"/>
              <a:buChar char="•"/>
              <a:defRPr/>
            </a:lvl1pPr>
            <a:lvl2pPr marL="746288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2pPr>
            <a:lvl3pPr marL="1015213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3pPr>
            <a:lvl4pPr marL="1284138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4pPr>
            <a:lvl5pPr marL="1553063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35230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5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 lang="en-US" dirty="0"/>
            </a:lvl1pPr>
            <a:lvl2pPr>
              <a:spcAft>
                <a:spcPts val="800"/>
              </a:spcAft>
              <a:defRPr lang="en-US" dirty="0"/>
            </a:lvl2pPr>
            <a:lvl3pPr>
              <a:spcAft>
                <a:spcPts val="800"/>
              </a:spcAft>
              <a:defRPr lang="en-US" dirty="0"/>
            </a:lvl3pPr>
            <a:lvl4pPr>
              <a:spcAft>
                <a:spcPts val="800"/>
              </a:spcAft>
              <a:defRPr lang="en-US" dirty="0"/>
            </a:lvl4pPr>
            <a:lvl5pPr>
              <a:spcAft>
                <a:spcPts val="800"/>
              </a:spcAft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452095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 lang="en-US" dirty="0"/>
            </a:lvl1pPr>
            <a:lvl2pPr>
              <a:spcAft>
                <a:spcPts val="800"/>
              </a:spcAft>
              <a:defRPr lang="en-US" dirty="0"/>
            </a:lvl2pPr>
            <a:lvl3pPr>
              <a:spcAft>
                <a:spcPts val="800"/>
              </a:spcAft>
              <a:defRPr lang="en-US" dirty="0"/>
            </a:lvl3pPr>
            <a:lvl4pPr>
              <a:spcAft>
                <a:spcPts val="800"/>
              </a:spcAft>
              <a:defRPr lang="en-US" dirty="0"/>
            </a:lvl4pPr>
            <a:lvl5pPr>
              <a:spcAft>
                <a:spcPts val="800"/>
              </a:spcAft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6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452096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110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9" r:id="rId1"/>
    <p:sldLayoutId id="2147484266" r:id="rId2"/>
    <p:sldLayoutId id="2147484360" r:id="rId3"/>
    <p:sldLayoutId id="2147484361" r:id="rId4"/>
    <p:sldLayoutId id="2147484337" r:id="rId5"/>
    <p:sldLayoutId id="2147484372" r:id="rId6"/>
    <p:sldLayoutId id="2147484440" r:id="rId7"/>
    <p:sldLayoutId id="2147484359" r:id="rId8"/>
    <p:sldLayoutId id="2147484441" r:id="rId9"/>
    <p:sldLayoutId id="2147484369" r:id="rId10"/>
    <p:sldLayoutId id="2147484295" r:id="rId11"/>
    <p:sldLayoutId id="2147484370" r:id="rId12"/>
    <p:sldLayoutId id="2147484371" r:id="rId13"/>
    <p:sldLayoutId id="2147484249" r:id="rId14"/>
    <p:sldLayoutId id="2147484347" r:id="rId15"/>
    <p:sldLayoutId id="2147484364" r:id="rId16"/>
    <p:sldLayoutId id="2147484338" r:id="rId17"/>
    <p:sldLayoutId id="2147484437" r:id="rId18"/>
    <p:sldLayoutId id="2147484442" r:id="rId19"/>
    <p:sldLayoutId id="2147484309" r:id="rId20"/>
    <p:sldLayoutId id="2147484373" r:id="rId21"/>
  </p:sldLayoutIdLst>
  <p:transition>
    <p:fade/>
  </p:transition>
  <p:hf hd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>
          <a:ln w="3175">
            <a:noFill/>
          </a:ln>
          <a:solidFill>
            <a:schemeClr val="tx2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vishaalk@amazon.com" TargetMode="Externa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23469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3850" y="3444973"/>
            <a:ext cx="12908725" cy="1126462"/>
          </a:xfrm>
        </p:spPr>
        <p:txBody>
          <a:bodyPr/>
          <a:lstStyle/>
          <a:p>
            <a:r>
              <a:rPr lang="en-US">
                <a:latin typeface="Amazon Ember Heavy"/>
                <a:ea typeface="Amazon Ember Heavy"/>
                <a:cs typeface="Amazon Ember Heavy"/>
              </a:rPr>
              <a:t>2. Predictive Maintenance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5610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mazon Ember Light"/>
                <a:ea typeface="Amazon Ember Light"/>
                <a:cs typeface="Amazon Ember Light"/>
              </a:rPr>
              <a:t>Predictive Maintenance Using Machine Learning</a:t>
            </a:r>
            <a:endParaRPr lang="en-US"/>
          </a:p>
        </p:txBody>
      </p:sp>
      <p:pic>
        <p:nvPicPr>
          <p:cNvPr id="2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6DD9692-4CFC-4100-B137-F91853222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248" y="2031993"/>
            <a:ext cx="7995920" cy="45599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6284044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3850" y="3444973"/>
            <a:ext cx="12908725" cy="1126462"/>
          </a:xfrm>
        </p:spPr>
        <p:txBody>
          <a:bodyPr/>
          <a:lstStyle/>
          <a:p>
            <a:r>
              <a:rPr lang="en-US">
                <a:latin typeface="Amazon Ember Heavy"/>
                <a:ea typeface="Amazon Ember Heavy"/>
                <a:cs typeface="Amazon Ember Heavy"/>
              </a:rPr>
              <a:t>3. Anomaly detection</a:t>
            </a:r>
            <a:endParaRPr lang="en-US">
              <a:latin typeface="Amazon Ember Heavy"/>
            </a:endParaRPr>
          </a:p>
        </p:txBody>
      </p:sp>
    </p:spTree>
    <p:extLst>
      <p:ext uri="{BB962C8B-B14F-4D97-AF65-F5344CB8AC3E}">
        <p14:creationId xmlns:p14="http://schemas.microsoft.com/office/powerpoint/2010/main" val="298258367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3850" y="3444973"/>
            <a:ext cx="12908725" cy="1126462"/>
          </a:xfrm>
        </p:spPr>
        <p:txBody>
          <a:bodyPr/>
          <a:lstStyle/>
          <a:p>
            <a:r>
              <a:rPr lang="en-US">
                <a:latin typeface="Amazon Ember Heavy"/>
                <a:ea typeface="Amazon Ember Heavy"/>
                <a:cs typeface="Amazon Ember Heavy"/>
              </a:rPr>
              <a:t>Chalk-talk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4187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10F38-2636-4CED-A3FB-F0E2990384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wrap="square" lIns="182880" tIns="146304" rIns="182880" bIns="146304" rtlCol="0" anchor="t">
            <a:noAutofit/>
          </a:bodyPr>
          <a:lstStyle/>
          <a:p>
            <a:r>
              <a:rPr lang="en-US" err="1">
                <a:latin typeface="Amazon Ember Heavy"/>
                <a:ea typeface="Amazon Ember Heavy"/>
                <a:cs typeface="Amazon Ember Heavy"/>
              </a:rPr>
              <a:t>Vishaal</a:t>
            </a:r>
            <a:r>
              <a:rPr lang="en-US">
                <a:latin typeface="Amazon Ember Heavy"/>
                <a:ea typeface="Amazon Ember Heavy"/>
                <a:cs typeface="Amazon Ember Heavy"/>
              </a:rPr>
              <a:t> Kapoor</a:t>
            </a:r>
            <a:br>
              <a:rPr lang="en-US">
                <a:latin typeface="Amazon Ember Heavy"/>
                <a:ea typeface="Amazon Ember Heavy"/>
                <a:cs typeface="Amazon Ember Heavy"/>
              </a:rPr>
            </a:br>
            <a:r>
              <a:rPr lang="en-US">
                <a:latin typeface="Amazon Ember Heavy"/>
                <a:ea typeface="Amazon Ember Heavy"/>
                <a:cs typeface="Amazon Ember Heavy"/>
              </a:rPr>
              <a:t>Ben Eiref</a:t>
            </a:r>
            <a:endParaRPr lang="en-US"/>
          </a:p>
          <a:p>
            <a:r>
              <a:rPr lang="en-US">
                <a:latin typeface="Amazon Ember Heavy"/>
                <a:ea typeface="Amazon Ember Heavy"/>
                <a:cs typeface="Amazon Ember Heavy"/>
              </a:rPr>
              <a:t>Soji Adeshina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298AD-73CF-4EDA-8573-691571BB7E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850" y="4783841"/>
            <a:ext cx="6254371" cy="534928"/>
          </a:xfrm>
        </p:spPr>
        <p:txBody>
          <a:bodyPr vert="horz" wrap="square" lIns="182880" tIns="146304" rIns="182880" bIns="146304" rtlCol="0" anchor="t">
            <a:noAutofit/>
          </a:bodyPr>
          <a:lstStyle/>
          <a:p>
            <a:br>
              <a:rPr lang="en-US">
                <a:ea typeface="Amazon Ember Heavy"/>
                <a:cs typeface="Amazon Ember Heavy"/>
              </a:rPr>
            </a:br>
            <a:endParaRPr lang="en-US"/>
          </a:p>
          <a:p>
            <a:r>
              <a:rPr lang="en-US">
                <a:ea typeface="Amazon Ember Heavy"/>
                <a:cs typeface="Amazon Ember Heavy"/>
                <a:hlinkClick r:id="rId2"/>
              </a:rPr>
              <a:t>vishaalk@amazon.com</a:t>
            </a:r>
            <a:endParaRPr lang="en-US"/>
          </a:p>
          <a:p>
            <a:r>
              <a:rPr lang="en-US">
                <a:ea typeface="Amazon Ember Light"/>
                <a:cs typeface="Amazon Ember Light"/>
                <a:hlinkClick r:id="rId2"/>
              </a:rPr>
              <a:t>eiref@amazon.com</a:t>
            </a:r>
            <a:endParaRPr lang="en-US">
              <a:ea typeface="+mj-lt"/>
              <a:cs typeface="+mj-lt"/>
            </a:endParaRPr>
          </a:p>
          <a:p>
            <a:r>
              <a:rPr lang="en-US">
                <a:ea typeface="Amazon Ember Light"/>
                <a:cs typeface="Amazon Ember Light"/>
                <a:hlinkClick r:id="rId2"/>
              </a:rPr>
              <a:t>adesojia@amazon.com</a:t>
            </a:r>
            <a:endParaRPr lang="en-US">
              <a:ea typeface="+mj-lt"/>
              <a:cs typeface="+mj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9194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04792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BD52D4-37ED-4E63-BBAC-AA6EE54D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mazon Ember Light"/>
                <a:ea typeface="Amazon Ember Light"/>
                <a:cs typeface="Amazon Ember Light"/>
              </a:rPr>
              <a:t>Predictive Maintenance in the Automotive Industry</a:t>
            </a:r>
          </a:p>
          <a:p>
            <a:endParaRPr lang="en-US">
              <a:latin typeface="Amazon Ember Light"/>
              <a:ea typeface="Amazon Ember Light"/>
              <a:cs typeface="Amazon Ember Light"/>
            </a:endParaRPr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277565-CAA7-45FB-B03D-CB9B6E16DC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087" y="2032958"/>
            <a:ext cx="10462197" cy="911019"/>
          </a:xfrm>
        </p:spPr>
        <p:txBody>
          <a:bodyPr vert="horz" wrap="square" lIns="182880" tIns="146304" rIns="182880" bIns="146304" rtlCol="0" anchor="t">
            <a:spAutoFit/>
          </a:bodyPr>
          <a:lstStyle/>
          <a:p>
            <a:r>
              <a:rPr lang="en-US">
                <a:latin typeface="Amazon Ember Heavy"/>
                <a:ea typeface="Amazon Ember Heavy"/>
                <a:cs typeface="Amazon Ember Heavy"/>
              </a:rPr>
              <a:t>AUT301</a:t>
            </a:r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CC8193-5DDE-491D-B1C1-99C4D4981A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wrap="square" lIns="182880" tIns="146304" rIns="182880" bIns="146304" rtlCol="0" anchor="t">
            <a:noAutofit/>
          </a:bodyPr>
          <a:lstStyle/>
          <a:p>
            <a:r>
              <a:rPr lang="en-US">
                <a:latin typeface="Amazon Ember Heavy"/>
                <a:ea typeface="Amazon Ember Heavy"/>
                <a:cs typeface="Amazon Ember Heavy"/>
              </a:rPr>
              <a:t>Vishaal Kapoor, Phd</a:t>
            </a:r>
          </a:p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0415C9-85E5-4AF4-B18E-18C7A13ABC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3850" y="5367640"/>
            <a:ext cx="4556125" cy="973002"/>
          </a:xfrm>
        </p:spPr>
        <p:txBody>
          <a:bodyPr vert="horz" wrap="square" lIns="182880" tIns="146304" rIns="182880" bIns="146304" rtlCol="0" anchor="t">
            <a:noAutofit/>
          </a:bodyPr>
          <a:lstStyle/>
          <a:p>
            <a:r>
              <a:rPr lang="en-US">
                <a:ea typeface="Amazon Ember Light"/>
                <a:cs typeface="Amazon Ember Light"/>
              </a:rPr>
              <a:t>Senior SDM</a:t>
            </a:r>
            <a:endParaRPr lang="en-US">
              <a:ea typeface="+mj-lt"/>
              <a:cs typeface="+mj-lt"/>
            </a:endParaRPr>
          </a:p>
          <a:p>
            <a:r>
              <a:rPr lang="en-US">
                <a:ea typeface="Amazon Ember Light"/>
                <a:cs typeface="Amazon Ember Light"/>
              </a:rPr>
              <a:t>AWS AI</a:t>
            </a:r>
            <a:endParaRPr lang="en-US">
              <a:ea typeface="+mj-lt"/>
              <a:cs typeface="+mj-lt"/>
            </a:endParaRPr>
          </a:p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8AB0AB-5669-46D6-8873-FCC1F6B084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2907" y="4913752"/>
            <a:ext cx="4302125" cy="464364"/>
          </a:xfrm>
        </p:spPr>
        <p:txBody>
          <a:bodyPr vert="horz" wrap="square" lIns="182880" tIns="146304" rIns="182880" bIns="146304" rtlCol="0" anchor="t">
            <a:noAutofit/>
          </a:bodyPr>
          <a:lstStyle/>
          <a:p>
            <a:r>
              <a:rPr lang="en-US">
                <a:latin typeface="Amazon Ember Heavy"/>
                <a:ea typeface="Amazon Ember Heavy"/>
                <a:cs typeface="Amazon Ember Heavy"/>
              </a:rPr>
              <a:t>Ben Eiref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29453A8-D033-4F4C-888F-DBD4DA0C4D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42907" y="5367640"/>
            <a:ext cx="4302125" cy="973002"/>
          </a:xfrm>
        </p:spPr>
        <p:txBody>
          <a:bodyPr vert="horz" wrap="square" lIns="182880" tIns="146304" rIns="182880" bIns="146304" rtlCol="0" anchor="t">
            <a:noAutofit/>
          </a:bodyPr>
          <a:lstStyle/>
          <a:p>
            <a:r>
              <a:rPr lang="en-US">
                <a:ea typeface="+mj-lt"/>
                <a:cs typeface="+mj-lt"/>
              </a:rPr>
              <a:t>Global Head of Auto &amp; Mobility Solutions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F93F51D5-E82F-4821-90F0-C82C898F72EE}"/>
              </a:ext>
            </a:extLst>
          </p:cNvPr>
          <p:cNvSpPr txBox="1">
            <a:spLocks/>
          </p:cNvSpPr>
          <p:nvPr/>
        </p:nvSpPr>
        <p:spPr bwMode="white">
          <a:xfrm>
            <a:off x="9870507" y="4913752"/>
            <a:ext cx="4302125" cy="464364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mazon Ember Heavy"/>
                <a:ea typeface="Amazon Ember Heavy"/>
                <a:cs typeface="Amazon Ember Heavy"/>
              </a:rPr>
              <a:t>Soji Adeshina</a:t>
            </a:r>
            <a:endParaRPr lang="en-US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ED373556-54B8-4613-959D-B456BC921E8A}"/>
              </a:ext>
            </a:extLst>
          </p:cNvPr>
          <p:cNvSpPr txBox="1">
            <a:spLocks/>
          </p:cNvSpPr>
          <p:nvPr/>
        </p:nvSpPr>
        <p:spPr bwMode="white">
          <a:xfrm>
            <a:off x="9870507" y="5367640"/>
            <a:ext cx="4302125" cy="973002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j-lt"/>
                <a:cs typeface="+mj-lt"/>
              </a:rPr>
              <a:t>Machine Learning Engineer</a:t>
            </a:r>
            <a:endParaRPr lang="en-US"/>
          </a:p>
          <a:p>
            <a:r>
              <a:rPr lang="en-US">
                <a:ea typeface="Amazon Ember Light"/>
                <a:cs typeface="Amazon Ember Light"/>
              </a:rPr>
              <a:t>AWS AI</a:t>
            </a:r>
          </a:p>
        </p:txBody>
      </p:sp>
    </p:spTree>
    <p:extLst>
      <p:ext uri="{BB962C8B-B14F-4D97-AF65-F5344CB8AC3E}">
        <p14:creationId xmlns:p14="http://schemas.microsoft.com/office/powerpoint/2010/main" val="272464502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323850" y="1427015"/>
            <a:ext cx="13982827" cy="5076261"/>
          </a:xfrm>
        </p:spPr>
        <p:txBody>
          <a:bodyPr vert="horz" wrap="square" lIns="182880" tIns="146304" rIns="182880" bIns="146304" rtlCol="0" anchor="t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>
                <a:latin typeface="+mn-lt"/>
                <a:ea typeface="Amazon Ember"/>
                <a:cs typeface="Amazon Ember"/>
              </a:rPr>
              <a:t>1. Introduction to Predictive Maintenance</a:t>
            </a:r>
          </a:p>
          <a:p>
            <a:pPr>
              <a:spcBef>
                <a:spcPts val="4200"/>
              </a:spcBef>
            </a:pPr>
            <a:r>
              <a:rPr lang="en-US" dirty="0">
                <a:latin typeface="+mn-lt"/>
                <a:ea typeface="Amazon Ember"/>
                <a:cs typeface="Amazon Ember"/>
              </a:rPr>
              <a:t>2. Connected Vehicle</a:t>
            </a:r>
            <a:endParaRPr lang="en-US" dirty="0"/>
          </a:p>
          <a:p>
            <a:pPr>
              <a:spcBef>
                <a:spcPts val="4200"/>
              </a:spcBef>
            </a:pPr>
            <a:r>
              <a:rPr lang="en-US" dirty="0">
                <a:latin typeface="+mn-lt"/>
                <a:ea typeface="Amazon Ember"/>
                <a:cs typeface="Amazon Ember"/>
              </a:rPr>
              <a:t>3. Predictive Maintenance</a:t>
            </a:r>
            <a:endParaRPr lang="en-US" dirty="0"/>
          </a:p>
          <a:p>
            <a:pPr>
              <a:spcBef>
                <a:spcPts val="4200"/>
              </a:spcBef>
            </a:pPr>
            <a:r>
              <a:rPr lang="en-US" dirty="0">
                <a:latin typeface="+mn-lt"/>
                <a:ea typeface="Amazon Ember"/>
                <a:cs typeface="Amazon Ember"/>
              </a:rPr>
              <a:t>4. Anomaly detection</a:t>
            </a:r>
            <a:endParaRPr lang="en-US" dirty="0"/>
          </a:p>
          <a:p>
            <a:pPr>
              <a:spcBef>
                <a:spcPts val="4200"/>
              </a:spcBef>
            </a:pPr>
            <a:r>
              <a:rPr lang="en-US" dirty="0">
                <a:latin typeface="+mn-lt"/>
                <a:ea typeface="Amazon Ember"/>
                <a:cs typeface="Amazon Ember"/>
              </a:rPr>
              <a:t>5. Discussion</a:t>
            </a:r>
            <a:endParaRPr lang="en-US" dirty="0"/>
          </a:p>
        </p:txBody>
      </p:sp>
      <p:pic>
        <p:nvPicPr>
          <p:cNvPr id="2" name="Picture 2" descr="A group of clouds in the sky&#10;&#10;Description generated with high confidence">
            <a:extLst>
              <a:ext uri="{FF2B5EF4-FFF2-40B4-BE49-F238E27FC236}">
                <a16:creationId xmlns:a16="http://schemas.microsoft.com/office/drawing/2014/main" id="{B30FB2DF-5DE3-4CDA-9474-C4ABDB89B9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10" t="43093" r="549" b="976"/>
          <a:stretch/>
        </p:blipFill>
        <p:spPr>
          <a:xfrm>
            <a:off x="8212239" y="-525351"/>
            <a:ext cx="6423838" cy="87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803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3850" y="3444973"/>
            <a:ext cx="13385519" cy="1957459"/>
          </a:xfrm>
        </p:spPr>
        <p:txBody>
          <a:bodyPr/>
          <a:lstStyle/>
          <a:p>
            <a:r>
              <a:rPr lang="en-US">
                <a:latin typeface="Amazon Ember Heavy"/>
                <a:ea typeface="Amazon Ember Heavy"/>
                <a:cs typeface="Amazon Ember Heavy"/>
              </a:rPr>
              <a:t>Introduction to Predictive Maintenance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0779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26657D-37CB-4DFD-A605-B6806CD4B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88" y="347412"/>
            <a:ext cx="6938321" cy="1618547"/>
          </a:xfrm>
        </p:spPr>
        <p:txBody>
          <a:bodyPr/>
          <a:lstStyle/>
          <a:p>
            <a:r>
              <a:rPr lang="en-US">
                <a:latin typeface="Amazon Ember Light"/>
                <a:ea typeface="Amazon Ember Light"/>
                <a:cs typeface="Amazon Ember Light"/>
              </a:rPr>
              <a:t>Maintenance: </a:t>
            </a:r>
            <a:br>
              <a:rPr lang="en-US">
                <a:latin typeface="Amazon Ember Light"/>
                <a:ea typeface="Amazon Ember Light"/>
                <a:cs typeface="Amazon Ember Light"/>
              </a:rPr>
            </a:br>
            <a:r>
              <a:rPr lang="en-US">
                <a:latin typeface="Amazon Ember Light"/>
                <a:ea typeface="Amazon Ember Light"/>
                <a:cs typeface="Amazon Ember Light"/>
              </a:rPr>
              <a:t>Preventative vs Corrective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0039E9-2BA0-40D6-A717-90695C4D2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089" y="2432855"/>
            <a:ext cx="6260591" cy="4540730"/>
          </a:xfrm>
        </p:spPr>
        <p:txBody>
          <a:bodyPr vert="horz" wrap="square" lIns="182880" tIns="146304" rIns="182880" bIns="146304" rtlCol="0" anchor="t">
            <a:spAutoFit/>
          </a:bodyPr>
          <a:lstStyle/>
          <a:p>
            <a:pPr marL="457200" indent="-457200">
              <a:buFont typeface="Wingdings" pitchFamily="34" charset="0"/>
              <a:buChar char="§"/>
            </a:pPr>
            <a:r>
              <a:rPr lang="en-US" sz="2800" dirty="0">
                <a:latin typeface="Amazon Ember"/>
                <a:ea typeface="Amazon Ember"/>
                <a:cs typeface="Amazon Ember"/>
              </a:rPr>
              <a:t>Replacing a failing starter vs replacing a dead starter</a:t>
            </a:r>
            <a:endParaRPr lang="en-US" dirty="0"/>
          </a:p>
          <a:p>
            <a:pPr marL="457200" indent="-457200">
              <a:buFont typeface="Wingdings" pitchFamily="34" charset="0"/>
              <a:buChar char="§"/>
            </a:pPr>
            <a:r>
              <a:rPr lang="en-US" sz="2800" dirty="0">
                <a:latin typeface="Amazon Ember"/>
                <a:ea typeface="Amazon Ember"/>
                <a:cs typeface="Amazon Ember"/>
              </a:rPr>
              <a:t>Replacing a squeaky fan belt vs replacing a broken one</a:t>
            </a:r>
            <a:endParaRPr lang="en-US" dirty="0"/>
          </a:p>
          <a:p>
            <a:pPr marL="457200" indent="-457200">
              <a:buFont typeface="Wingdings" pitchFamily="34" charset="0"/>
              <a:buChar char="§"/>
            </a:pPr>
            <a:r>
              <a:rPr lang="en-US" sz="2800" dirty="0">
                <a:latin typeface="Amazon Ember"/>
                <a:ea typeface="Amazon Ember"/>
                <a:cs typeface="Amazon Ember"/>
              </a:rPr>
              <a:t>Timely changing of oil vs untimely changing of oil</a:t>
            </a:r>
            <a:endParaRPr lang="en-US" dirty="0"/>
          </a:p>
          <a:p>
            <a:pPr marL="457200" indent="-457200">
              <a:buFont typeface="Wingdings" pitchFamily="34" charset="0"/>
              <a:buChar char="§"/>
            </a:pPr>
            <a:r>
              <a:rPr lang="en-US" sz="2800" dirty="0">
                <a:latin typeface="Amazon Ember"/>
                <a:ea typeface="Amazon Ember"/>
                <a:cs typeface="Amazon Ember"/>
              </a:rPr>
              <a:t>Replacing worn tires vs replacing a flat tire</a:t>
            </a:r>
            <a:endParaRPr lang="en-US" dirty="0"/>
          </a:p>
          <a:p>
            <a:pPr marL="457200" indent="-457200">
              <a:buFont typeface="Wingdings" pitchFamily="34" charset="0"/>
              <a:buChar char="§"/>
            </a:pPr>
            <a:endParaRPr lang="en-US" sz="2800">
              <a:latin typeface="Amazon Ember"/>
              <a:ea typeface="Amazon Ember"/>
              <a:cs typeface="Amazon Ember"/>
            </a:endParaRPr>
          </a:p>
        </p:txBody>
      </p:sp>
      <p:pic>
        <p:nvPicPr>
          <p:cNvPr id="2" name="Picture 18" descr="A dirty old room&#10;&#10;Description generated with high confidence">
            <a:extLst>
              <a:ext uri="{FF2B5EF4-FFF2-40B4-BE49-F238E27FC236}">
                <a16:creationId xmlns:a16="http://schemas.microsoft.com/office/drawing/2014/main" id="{B07F6582-B2FD-402C-8CC1-3F3EE0BDAC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1" r="71" b="15054"/>
          <a:stretch/>
        </p:blipFill>
        <p:spPr>
          <a:xfrm>
            <a:off x="7315200" y="0"/>
            <a:ext cx="7310293" cy="823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0682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8EC665D-32F0-4F80-B878-4FE508DF1A8E}"/>
              </a:ext>
            </a:extLst>
          </p:cNvPr>
          <p:cNvSpPr/>
          <p:nvPr/>
        </p:nvSpPr>
        <p:spPr bwMode="auto">
          <a:xfrm>
            <a:off x="10557234" y="4425625"/>
            <a:ext cx="2508384" cy="6732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D2B925-D846-4D13-AB48-D390D179B7D3}"/>
              </a:ext>
            </a:extLst>
          </p:cNvPr>
          <p:cNvSpPr/>
          <p:nvPr/>
        </p:nvSpPr>
        <p:spPr bwMode="auto">
          <a:xfrm>
            <a:off x="10563081" y="4012483"/>
            <a:ext cx="2501069" cy="423302"/>
          </a:xfrm>
          <a:prstGeom prst="rect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09F7EF-D227-4EAF-BEB7-7307C50F4D23}"/>
              </a:ext>
            </a:extLst>
          </p:cNvPr>
          <p:cNvSpPr/>
          <p:nvPr/>
        </p:nvSpPr>
        <p:spPr bwMode="auto">
          <a:xfrm>
            <a:off x="10568927" y="3169772"/>
            <a:ext cx="2494538" cy="852145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D4B994EA-26DE-42A8-8BEC-E64A785EC57E}"/>
              </a:ext>
            </a:extLst>
          </p:cNvPr>
          <p:cNvCxnSpPr>
            <a:cxnSpLocks/>
          </p:cNvCxnSpPr>
          <p:nvPr/>
        </p:nvCxnSpPr>
        <p:spPr>
          <a:xfrm>
            <a:off x="10563656" y="3247315"/>
            <a:ext cx="2490909" cy="1861179"/>
          </a:xfrm>
          <a:prstGeom prst="curvedConnector3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B0DDCE2A-9FFE-4051-8613-C4B9B0B75E11}"/>
              </a:ext>
            </a:extLst>
          </p:cNvPr>
          <p:cNvCxnSpPr/>
          <p:nvPr/>
        </p:nvCxnSpPr>
        <p:spPr>
          <a:xfrm>
            <a:off x="1548665" y="2010779"/>
            <a:ext cx="2490909" cy="1861179"/>
          </a:xfrm>
          <a:prstGeom prst="curvedConnector3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564C7655-9C55-4793-9C48-B3B1D1E717C5}"/>
              </a:ext>
            </a:extLst>
          </p:cNvPr>
          <p:cNvCxnSpPr/>
          <p:nvPr/>
        </p:nvCxnSpPr>
        <p:spPr>
          <a:xfrm>
            <a:off x="1549734" y="2011847"/>
            <a:ext cx="1816835" cy="1857950"/>
          </a:xfrm>
          <a:prstGeom prst="curvedConnector3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F55F65FA-AE49-403C-9C08-161F9BA97154}"/>
              </a:ext>
            </a:extLst>
          </p:cNvPr>
          <p:cNvCxnSpPr>
            <a:cxnSpLocks/>
          </p:cNvCxnSpPr>
          <p:nvPr/>
        </p:nvCxnSpPr>
        <p:spPr>
          <a:xfrm>
            <a:off x="1541408" y="2010778"/>
            <a:ext cx="1381759" cy="1837630"/>
          </a:xfrm>
          <a:prstGeom prst="curvedConnector3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47413"/>
            <a:ext cx="13982827" cy="1079598"/>
          </a:xfrm>
        </p:spPr>
        <p:txBody>
          <a:bodyPr/>
          <a:lstStyle/>
          <a:p>
            <a:r>
              <a:rPr lang="en-US">
                <a:latin typeface="Amazon Ember Light"/>
                <a:ea typeface="Amazon Ember Light"/>
                <a:cs typeface="Amazon Ember Light"/>
              </a:rPr>
              <a:t>Predictive Maintenance</a:t>
            </a:r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550EC8-8012-4FD3-9DFD-DB9C23BB3F01}"/>
              </a:ext>
            </a:extLst>
          </p:cNvPr>
          <p:cNvCxnSpPr/>
          <p:nvPr/>
        </p:nvCxnSpPr>
        <p:spPr>
          <a:xfrm>
            <a:off x="1537280" y="1882784"/>
            <a:ext cx="5244" cy="197632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46DC41-B21F-4148-85B2-A1CCFF474FD8}"/>
              </a:ext>
            </a:extLst>
          </p:cNvPr>
          <p:cNvCxnSpPr>
            <a:cxnSpLocks/>
          </p:cNvCxnSpPr>
          <p:nvPr/>
        </p:nvCxnSpPr>
        <p:spPr>
          <a:xfrm flipH="1" flipV="1">
            <a:off x="1543989" y="3862583"/>
            <a:ext cx="2509423" cy="8548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79B320C-CF0E-4580-8FBB-A66E34760C5E}"/>
              </a:ext>
            </a:extLst>
          </p:cNvPr>
          <p:cNvSpPr txBox="1"/>
          <p:nvPr/>
        </p:nvSpPr>
        <p:spPr>
          <a:xfrm>
            <a:off x="2302367" y="3964229"/>
            <a:ext cx="985520" cy="5373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Time</a:t>
            </a:r>
            <a:endParaRPr lang="en-US" sz="1600">
              <a:ea typeface="Amazon Ember"/>
              <a:cs typeface="Amazon Ember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FF72BD4-9B9D-4B50-8041-AC58909BB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696871"/>
              </p:ext>
            </p:extLst>
          </p:nvPr>
        </p:nvGraphicFramePr>
        <p:xfrm>
          <a:off x="1287093" y="5082845"/>
          <a:ext cx="2934197" cy="1897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519">
                  <a:extLst>
                    <a:ext uri="{9D8B030D-6E8A-4147-A177-3AD203B41FA5}">
                      <a16:colId xmlns:a16="http://schemas.microsoft.com/office/drawing/2014/main" val="2537395730"/>
                    </a:ext>
                  </a:extLst>
                </a:gridCol>
                <a:gridCol w="596785">
                  <a:extLst>
                    <a:ext uri="{9D8B030D-6E8A-4147-A177-3AD203B41FA5}">
                      <a16:colId xmlns:a16="http://schemas.microsoft.com/office/drawing/2014/main" val="2940276537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947383073"/>
                    </a:ext>
                  </a:extLst>
                </a:gridCol>
                <a:gridCol w="837453">
                  <a:extLst>
                    <a:ext uri="{9D8B030D-6E8A-4147-A177-3AD203B41FA5}">
                      <a16:colId xmlns:a16="http://schemas.microsoft.com/office/drawing/2014/main" val="585976843"/>
                    </a:ext>
                  </a:extLst>
                </a:gridCol>
              </a:tblGrid>
              <a:tr h="189950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Date</a:t>
                      </a:r>
                      <a:endParaRPr lang="en-US" sz="105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VIN</a:t>
                      </a:r>
                      <a:endParaRPr lang="en-US" sz="105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ECU code</a:t>
                      </a:r>
                      <a:endParaRPr lang="en-US" sz="105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Cause</a:t>
                      </a:r>
                      <a:endParaRPr lang="en-US" sz="105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81400"/>
                  </a:ext>
                </a:extLst>
              </a:tr>
              <a:tr h="305572">
                <a:tc>
                  <a:txBody>
                    <a:bodyPr/>
                    <a:lstStyle/>
                    <a:p>
                      <a:pPr algn="r"/>
                      <a:r>
                        <a:rPr lang="en-US" sz="1050">
                          <a:effectLst/>
                        </a:rPr>
                        <a:t>1/22/2017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>
                          <a:effectLst/>
                        </a:rPr>
                        <a:t>1234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P0302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spark plug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46683"/>
                  </a:ext>
                </a:extLst>
              </a:tr>
              <a:tr h="305572">
                <a:tc>
                  <a:txBody>
                    <a:bodyPr/>
                    <a:lstStyle/>
                    <a:p>
                      <a:pPr algn="r"/>
                      <a:r>
                        <a:rPr lang="en-US" sz="1050">
                          <a:effectLst/>
                        </a:rPr>
                        <a:t>2/4/2016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>
                          <a:effectLst/>
                        </a:rPr>
                        <a:t>5678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U0102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wiring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019021"/>
                  </a:ext>
                </a:extLst>
              </a:tr>
              <a:tr h="305572">
                <a:tc>
                  <a:txBody>
                    <a:bodyPr/>
                    <a:lstStyle/>
                    <a:p>
                      <a:pPr algn="r"/>
                      <a:r>
                        <a:rPr lang="en-US" sz="1050">
                          <a:effectLst/>
                        </a:rPr>
                        <a:t>2/2/2017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>
                          <a:effectLst/>
                        </a:rPr>
                        <a:t>9012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C0701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low coolant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402975"/>
                  </a:ext>
                </a:extLst>
              </a:tr>
              <a:tr h="30557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2/29/2018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>
                          <a:effectLst/>
                        </a:rPr>
                        <a:t>3456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P1501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speed sensor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49092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DA441C6-D2F0-4276-8F10-3A8FBD5D1CA1}"/>
              </a:ext>
            </a:extLst>
          </p:cNvPr>
          <p:cNvSpPr txBox="1"/>
          <p:nvPr/>
        </p:nvSpPr>
        <p:spPr>
          <a:xfrm>
            <a:off x="1425524" y="4607548"/>
            <a:ext cx="2743200" cy="5170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Maintenance Records</a:t>
            </a:r>
            <a:endParaRPr lang="en-US" sz="1600">
              <a:ea typeface="Amazon Ember"/>
              <a:cs typeface="Amazon Emb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DAD8FA-04C9-478F-AA89-04EF7F80691A}"/>
              </a:ext>
            </a:extLst>
          </p:cNvPr>
          <p:cNvSpPr txBox="1"/>
          <p:nvPr/>
        </p:nvSpPr>
        <p:spPr>
          <a:xfrm>
            <a:off x="1389804" y="1420578"/>
            <a:ext cx="2814637" cy="5170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Sensor Data</a:t>
            </a:r>
            <a:endParaRPr lang="en-US">
              <a:ea typeface="Amazon Ember"/>
              <a:cs typeface="Amazon Ember"/>
            </a:endParaRP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489AA104-611D-4CED-A8B0-9B61CEAF5BF8}"/>
              </a:ext>
            </a:extLst>
          </p:cNvPr>
          <p:cNvCxnSpPr>
            <a:cxnSpLocks/>
          </p:cNvCxnSpPr>
          <p:nvPr/>
        </p:nvCxnSpPr>
        <p:spPr>
          <a:xfrm>
            <a:off x="10564725" y="3248383"/>
            <a:ext cx="1816835" cy="1857950"/>
          </a:xfrm>
          <a:prstGeom prst="curvedConnector3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8D56C1B2-93EB-444C-A94E-1DF8DBE9D711}"/>
              </a:ext>
            </a:extLst>
          </p:cNvPr>
          <p:cNvCxnSpPr>
            <a:cxnSpLocks/>
          </p:cNvCxnSpPr>
          <p:nvPr/>
        </p:nvCxnSpPr>
        <p:spPr>
          <a:xfrm>
            <a:off x="10556399" y="3247314"/>
            <a:ext cx="1381759" cy="1837630"/>
          </a:xfrm>
          <a:prstGeom prst="curvedConnector3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917341A-B569-47A3-B995-5532AD740213}"/>
              </a:ext>
            </a:extLst>
          </p:cNvPr>
          <p:cNvCxnSpPr>
            <a:cxnSpLocks/>
          </p:cNvCxnSpPr>
          <p:nvPr/>
        </p:nvCxnSpPr>
        <p:spPr>
          <a:xfrm>
            <a:off x="10552271" y="3119320"/>
            <a:ext cx="5244" cy="197632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9D092BD-6717-48EF-8891-19BDE095174F}"/>
              </a:ext>
            </a:extLst>
          </p:cNvPr>
          <p:cNvCxnSpPr>
            <a:cxnSpLocks/>
          </p:cNvCxnSpPr>
          <p:nvPr/>
        </p:nvCxnSpPr>
        <p:spPr>
          <a:xfrm flipH="1" flipV="1">
            <a:off x="10558980" y="5099119"/>
            <a:ext cx="2509423" cy="8548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8CCE971-9533-44D9-BAD8-E1E0A5D63CBE}"/>
              </a:ext>
            </a:extLst>
          </p:cNvPr>
          <p:cNvSpPr txBox="1"/>
          <p:nvPr/>
        </p:nvSpPr>
        <p:spPr>
          <a:xfrm>
            <a:off x="11444949" y="5144058"/>
            <a:ext cx="985520" cy="5373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Time</a:t>
            </a:r>
            <a:endParaRPr lang="en-US" sz="1600">
              <a:ea typeface="Amazon Ember"/>
              <a:cs typeface="Amazon Ember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86BA6A7-5B88-4FDD-AF7B-72CA500153F3}"/>
              </a:ext>
            </a:extLst>
          </p:cNvPr>
          <p:cNvSpPr/>
          <p:nvPr/>
        </p:nvSpPr>
        <p:spPr bwMode="auto">
          <a:xfrm>
            <a:off x="8684951" y="3956630"/>
            <a:ext cx="1323848" cy="474471"/>
          </a:xfrm>
          <a:prstGeom prst="rightArrow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88C4F47-F7B5-442C-8703-5104A71BECDC}"/>
              </a:ext>
            </a:extLst>
          </p:cNvPr>
          <p:cNvSpPr/>
          <p:nvPr/>
        </p:nvSpPr>
        <p:spPr bwMode="auto">
          <a:xfrm rot="1260000">
            <a:off x="4557909" y="2972955"/>
            <a:ext cx="1435608" cy="484631"/>
          </a:xfrm>
          <a:prstGeom prst="rightArrow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Flowchart: Predefined Process 38">
            <a:extLst>
              <a:ext uri="{FF2B5EF4-FFF2-40B4-BE49-F238E27FC236}">
                <a16:creationId xmlns:a16="http://schemas.microsoft.com/office/drawing/2014/main" id="{35CB0B6D-8651-4C3F-B4FB-075B268CDA09}"/>
              </a:ext>
            </a:extLst>
          </p:cNvPr>
          <p:cNvSpPr/>
          <p:nvPr/>
        </p:nvSpPr>
        <p:spPr bwMode="auto">
          <a:xfrm>
            <a:off x="6414838" y="3777079"/>
            <a:ext cx="1736651" cy="917279"/>
          </a:xfrm>
          <a:prstGeom prst="flowChartPredefinedProcess">
            <a:avLst/>
          </a:prstGeom>
          <a:solidFill>
            <a:schemeClr val="accent4"/>
          </a:solidFill>
          <a:ln>
            <a:solidFill>
              <a:schemeClr val="bg2">
                <a:lumMod val="10000"/>
                <a:lumOff val="9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/>
              </a:rPr>
              <a:t>Model</a:t>
            </a:r>
            <a:endParaRPr lang="en-US"/>
          </a:p>
          <a:p>
            <a:pPr algn="ctr" defTabSz="932472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cs typeface="Segoe UI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E8AFE3B-D991-4EE2-B486-289CF6739CE5}"/>
              </a:ext>
            </a:extLst>
          </p:cNvPr>
          <p:cNvSpPr/>
          <p:nvPr/>
        </p:nvSpPr>
        <p:spPr bwMode="auto">
          <a:xfrm rot="20400000">
            <a:off x="4609115" y="5037872"/>
            <a:ext cx="1435608" cy="484631"/>
          </a:xfrm>
          <a:prstGeom prst="rightArrow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7E5-5006-4FF4-92DC-6B69E8D5C88C}"/>
              </a:ext>
            </a:extLst>
          </p:cNvPr>
          <p:cNvSpPr txBox="1"/>
          <p:nvPr/>
        </p:nvSpPr>
        <p:spPr>
          <a:xfrm>
            <a:off x="9471679" y="5685309"/>
            <a:ext cx="450616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Remaining Useful Life</a:t>
            </a:r>
            <a:endParaRPr lang="en-US" sz="3200" dirty="0">
              <a:ea typeface="Amazon Ember"/>
              <a:cs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3315972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02B923-1C4F-4D20-8CA9-6E44C56E3602}"/>
              </a:ext>
            </a:extLst>
          </p:cNvPr>
          <p:cNvSpPr/>
          <p:nvPr/>
        </p:nvSpPr>
        <p:spPr bwMode="auto">
          <a:xfrm>
            <a:off x="7467599" y="0"/>
            <a:ext cx="7166344" cy="821542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mazon Ember Light"/>
                <a:ea typeface="Amazon Ember Light"/>
                <a:cs typeface="Amazon Ember Light"/>
              </a:rPr>
              <a:t>Sensor Data and </a:t>
            </a:r>
            <a:br>
              <a:rPr lang="en-US">
                <a:latin typeface="Amazon Ember Light"/>
                <a:ea typeface="Amazon Ember Light"/>
                <a:cs typeface="Amazon Ember Light"/>
              </a:rPr>
            </a:br>
            <a:r>
              <a:rPr lang="en-US">
                <a:latin typeface="Amazon Ember Light"/>
                <a:ea typeface="Amazon Ember Light"/>
                <a:cs typeface="Amazon Ember Light"/>
              </a:rPr>
              <a:t>Maintenance Logs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323850" y="2052048"/>
            <a:ext cx="6032104" cy="5691815"/>
          </a:xfrm>
        </p:spPr>
        <p:txBody>
          <a:bodyPr vert="horz" wrap="square" lIns="182880" tIns="146304" rIns="182880" bIns="146304" rtlCol="0" anchor="t">
            <a:spAutoFit/>
          </a:bodyPr>
          <a:lstStyle/>
          <a:p>
            <a:pPr marL="457200" indent="-457200">
              <a:buChar char="•"/>
            </a:pPr>
            <a:r>
              <a:rPr lang="en-US">
                <a:latin typeface="Amazon Ember"/>
                <a:ea typeface="Amazon Ember"/>
                <a:cs typeface="Amazon Ember"/>
              </a:rPr>
              <a:t>Correlation with failure (feature selection)</a:t>
            </a:r>
            <a:endParaRPr lang="en-US"/>
          </a:p>
          <a:p>
            <a:pPr marL="457200" indent="-457200">
              <a:buChar char="•"/>
            </a:pPr>
            <a:r>
              <a:rPr lang="en-US">
                <a:latin typeface="Amazon Ember"/>
                <a:ea typeface="Amazon Ember"/>
                <a:cs typeface="Amazon Ember"/>
              </a:rPr>
              <a:t>Data quality</a:t>
            </a:r>
          </a:p>
          <a:p>
            <a:pPr marL="457200" indent="-457200">
              <a:buChar char="•"/>
            </a:pPr>
            <a:r>
              <a:rPr lang="en-US">
                <a:latin typeface="Amazon Ember"/>
                <a:ea typeface="Amazon Ember"/>
                <a:cs typeface="Amazon Ember"/>
              </a:rPr>
              <a:t>Data fidelity</a:t>
            </a:r>
          </a:p>
          <a:p>
            <a:pPr marL="457200" indent="-457200">
              <a:buChar char="•"/>
            </a:pPr>
            <a:r>
              <a:rPr lang="en-US">
                <a:latin typeface="Amazon Ember"/>
                <a:ea typeface="Amazon Ember"/>
                <a:cs typeface="Amazon Ember"/>
              </a:rPr>
              <a:t>Feature selection</a:t>
            </a:r>
          </a:p>
          <a:p>
            <a:pPr marL="457200" indent="-457200">
              <a:buChar char="•"/>
            </a:pPr>
            <a:r>
              <a:rPr lang="en-US">
                <a:latin typeface="Amazon Ember"/>
                <a:ea typeface="Amazon Ember"/>
                <a:cs typeface="Amazon Ember"/>
              </a:rPr>
              <a:t>Preprocessing</a:t>
            </a:r>
          </a:p>
          <a:p>
            <a:pPr marL="457200" indent="-457200">
              <a:buChar char="•"/>
            </a:pPr>
            <a:r>
              <a:rPr lang="en-US">
                <a:latin typeface="Amazon Ember"/>
                <a:ea typeface="Amazon Ember"/>
                <a:cs typeface="Amazon Ember"/>
              </a:rPr>
              <a:t>Coverage</a:t>
            </a:r>
          </a:p>
          <a:p>
            <a:pPr marL="457200" indent="-457200">
              <a:buFont typeface="Arial,Sans-Serif" pitchFamily="34" charset="0"/>
              <a:buChar char="•"/>
            </a:pPr>
            <a:r>
              <a:rPr lang="en-US">
                <a:latin typeface="Amazon Ember"/>
                <a:ea typeface="Amazon Ember"/>
                <a:cs typeface="Amazon Ember"/>
              </a:rPr>
              <a:t>Faulty sensor data</a:t>
            </a:r>
          </a:p>
          <a:p>
            <a:pPr marL="457200" indent="-457200">
              <a:buFont typeface="Arial,Sans-Serif" pitchFamily="34" charset="0"/>
              <a:buChar char="•"/>
            </a:pPr>
            <a:r>
              <a:rPr lang="en-US">
                <a:latin typeface="Amazon Ember"/>
                <a:ea typeface="Amazon Ember"/>
                <a:cs typeface="Amazon Ember"/>
              </a:rPr>
              <a:t>Faulty maintenance logs</a:t>
            </a:r>
          </a:p>
        </p:txBody>
      </p:sp>
      <p:pic>
        <p:nvPicPr>
          <p:cNvPr id="6" name="Picture 6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97BB23D1-75B6-49F0-BDB6-81C3C2F4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640" y="29800"/>
            <a:ext cx="4367844" cy="818896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6615346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3850" y="3444973"/>
            <a:ext cx="12908725" cy="1126462"/>
          </a:xfrm>
        </p:spPr>
        <p:txBody>
          <a:bodyPr/>
          <a:lstStyle/>
          <a:p>
            <a:r>
              <a:rPr lang="en-US">
                <a:latin typeface="Amazon Ember Heavy"/>
                <a:ea typeface="Amazon Ember Heavy"/>
                <a:cs typeface="Amazon Ember Heavy"/>
              </a:rPr>
              <a:t>1. Connected Vehicle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3056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mazon Ember Light"/>
                <a:ea typeface="Amazon Ember Light"/>
                <a:cs typeface="Amazon Ember Light"/>
              </a:rPr>
              <a:t>AWS Connected Vehicle Solution</a:t>
            </a:r>
            <a:endParaRPr lang="en-US"/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2498F7F-E510-406C-B621-178B09DE5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160" y="1425641"/>
            <a:ext cx="7498080" cy="643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5415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4-05853_REINVENT_Template_Dark">
  <a:themeElements>
    <a:clrScheme name="ReInvent 2019">
      <a:dk1>
        <a:srgbClr val="000000"/>
      </a:dk1>
      <a:lt1>
        <a:srgbClr val="FFFFFF"/>
      </a:lt1>
      <a:dk2>
        <a:srgbClr val="282828"/>
      </a:dk2>
      <a:lt2>
        <a:srgbClr val="F0F0F0"/>
      </a:lt2>
      <a:accent1>
        <a:srgbClr val="4861AD"/>
      </a:accent1>
      <a:accent2>
        <a:srgbClr val="FFCE3F"/>
      </a:accent2>
      <a:accent3>
        <a:srgbClr val="88CEB8"/>
      </a:accent3>
      <a:accent4>
        <a:srgbClr val="969696"/>
      </a:accent4>
      <a:accent5>
        <a:srgbClr val="FD7272"/>
      </a:accent5>
      <a:accent6>
        <a:srgbClr val="25CCF7"/>
      </a:accent6>
      <a:hlink>
        <a:srgbClr val="FC427B"/>
      </a:hlink>
      <a:folHlink>
        <a:srgbClr val="B33771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_REINVENT2019_16x9_Template_Dark_Final.potx" id="{82912CDD-837F-4677-9AFD-505445F96BA9}" vid="{2341435A-B00E-4D14-B68B-5575AF5DA3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AWS_REINVENT2019_16x9_Template_Dark_Final</Template>
  <Application>Microsoft Office PowerPoint</Application>
  <PresentationFormat>Custom</PresentationFormat>
  <Slides>15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4-05853_REINVENT_Template_Dark</vt:lpstr>
      <vt:lpstr>PowerPoint Presentation</vt:lpstr>
      <vt:lpstr>Predictive Maintenance in the Automotive Industry  </vt:lpstr>
      <vt:lpstr>Agenda</vt:lpstr>
      <vt:lpstr>Introduction to Predictive Maintenance</vt:lpstr>
      <vt:lpstr>Maintenance:  Preventative vs Corrective</vt:lpstr>
      <vt:lpstr>Predictive Maintenance</vt:lpstr>
      <vt:lpstr>Sensor Data and  Maintenance Logs</vt:lpstr>
      <vt:lpstr>1. Connected Vehicle</vt:lpstr>
      <vt:lpstr>AWS Connected Vehicle Solution</vt:lpstr>
      <vt:lpstr>2. Predictive Maintenance</vt:lpstr>
      <vt:lpstr>Predictive Maintenance Using Machine Learning</vt:lpstr>
      <vt:lpstr>3. Anomaly detection</vt:lpstr>
      <vt:lpstr>Chalk-talk</vt:lpstr>
      <vt:lpstr>PowerPoint Presentation</vt:lpstr>
      <vt:lpstr>PowerPoint Presentation</vt:lpstr>
    </vt:vector>
  </TitlesOfParts>
  <Company>Amazon Web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Haight, Ryan</dc:creator>
  <cp:keywords>AWS RE:INVENT</cp:keywords>
  <cp:revision>10</cp:revision>
  <cp:lastPrinted>2019-06-18T21:36:09Z</cp:lastPrinted>
  <dcterms:created xsi:type="dcterms:W3CDTF">2019-07-31T13:39:46Z</dcterms:created>
  <dcterms:modified xsi:type="dcterms:W3CDTF">2019-12-03T19:06:22Z</dcterms:modified>
  <cp:category>AWS RE:INVENT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